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3" r:id="rId3"/>
    <p:sldId id="284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85" r:id="rId12"/>
    <p:sldId id="265" r:id="rId13"/>
    <p:sldId id="282" r:id="rId14"/>
    <p:sldId id="266" r:id="rId15"/>
    <p:sldId id="267" r:id="rId16"/>
    <p:sldId id="268" r:id="rId17"/>
    <p:sldId id="269" r:id="rId18"/>
    <p:sldId id="286" r:id="rId19"/>
    <p:sldId id="270" r:id="rId20"/>
    <p:sldId id="273" r:id="rId21"/>
    <p:sldId id="281" r:id="rId22"/>
    <p:sldId id="271" r:id="rId23"/>
    <p:sldId id="258" r:id="rId24"/>
    <p:sldId id="274" r:id="rId25"/>
    <p:sldId id="275" r:id="rId26"/>
    <p:sldId id="278" r:id="rId27"/>
    <p:sldId id="279" r:id="rId28"/>
    <p:sldId id="289" r:id="rId29"/>
    <p:sldId id="280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0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327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46295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89953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58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8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1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13896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0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-machine.com/" TargetMode="External"/><Relationship Id="rId2" Type="http://schemas.openxmlformats.org/officeDocument/2006/relationships/hyperlink" Target="http://www.planetside.co.u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Terrain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a texture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Pixels denote heights </a:t>
            </a:r>
            <a:br>
              <a:rPr lang="en-US" dirty="0" smtClean="0"/>
            </a:br>
            <a:r>
              <a:rPr lang="en-US" dirty="0" smtClean="0"/>
              <a:t>for particular vertices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512x512 texture = </a:t>
            </a:r>
            <a:br>
              <a:rPr lang="en-US" dirty="0" smtClean="0"/>
            </a:br>
            <a:r>
              <a:rPr lang="en-US" dirty="0" smtClean="0"/>
              <a:t>512x512 vertices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Resulting in </a:t>
            </a:r>
            <a:br>
              <a:rPr lang="en-US" dirty="0" smtClean="0"/>
            </a:br>
            <a:r>
              <a:rPr lang="en-US" dirty="0" smtClean="0"/>
              <a:t>511x511x2 triangles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maps</a:t>
            </a:r>
            <a:endParaRPr lang="en-US" dirty="0"/>
          </a:p>
        </p:txBody>
      </p:sp>
      <p:pic>
        <p:nvPicPr>
          <p:cNvPr id="5" name="Picture 2" descr="http://upload.wikimedia.org/wikipedia/commons/5/57/Heigh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12" y="1417638"/>
            <a:ext cx="2719088" cy="2719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grayscale</a:t>
            </a:r>
          </a:p>
          <a:p>
            <a:pPr lvl="1"/>
            <a:r>
              <a:rPr lang="en-US" dirty="0" smtClean="0"/>
              <a:t>Only need 1 value per vertex (smaller files)</a:t>
            </a:r>
          </a:p>
          <a:p>
            <a:pPr lvl="1"/>
            <a:r>
              <a:rPr lang="en-US" dirty="0" smtClean="0"/>
              <a:t>Black </a:t>
            </a:r>
            <a:r>
              <a:rPr lang="en-US" dirty="0"/>
              <a:t>= no height</a:t>
            </a:r>
          </a:p>
          <a:p>
            <a:pPr lvl="1"/>
            <a:r>
              <a:rPr lang="en-US" dirty="0"/>
              <a:t>White = full </a:t>
            </a:r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Gray = in the middle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be created </a:t>
            </a:r>
            <a:br>
              <a:rPr lang="en-US" dirty="0" smtClean="0"/>
            </a:br>
            <a:r>
              <a:rPr lang="en-US" dirty="0" smtClean="0"/>
              <a:t>by hand or procedurally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map colors</a:t>
            </a:r>
            <a:endParaRPr lang="en-US" dirty="0"/>
          </a:p>
        </p:txBody>
      </p:sp>
      <p:pic>
        <p:nvPicPr>
          <p:cNvPr id="4" name="Picture 2" descr="http://upload.wikimedia.org/wikipedia/commons/5/57/Heigh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30" y="2920763"/>
            <a:ext cx="2719088" cy="2719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tools:</a:t>
            </a:r>
          </a:p>
          <a:p>
            <a:pPr lvl="1"/>
            <a:r>
              <a:rPr lang="en-US" dirty="0" err="1" smtClean="0"/>
              <a:t>Terragen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http://www.planetside.co.uk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World Machine - </a:t>
            </a:r>
            <a:r>
              <a:rPr lang="en-US" dirty="0">
                <a:hlinkClick r:id="rId3"/>
              </a:rPr>
              <a:t>https://www.world-machine.com/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Photoshop:</a:t>
            </a:r>
          </a:p>
          <a:p>
            <a:pPr lvl="1"/>
            <a:r>
              <a:rPr lang="en-US" dirty="0" smtClean="0"/>
              <a:t>Paint a greyscale image</a:t>
            </a:r>
          </a:p>
          <a:p>
            <a:pPr lvl="1"/>
            <a:r>
              <a:rPr lang="en-US" dirty="0" smtClean="0"/>
              <a:t>Save as .RAW file</a:t>
            </a:r>
          </a:p>
          <a:p>
            <a:pPr lvl="1"/>
            <a:endParaRPr lang="en-US" dirty="0"/>
          </a:p>
          <a:p>
            <a:r>
              <a:rPr lang="en-US" dirty="0" smtClean="0"/>
              <a:t>Unity:</a:t>
            </a:r>
          </a:p>
          <a:p>
            <a:pPr lvl="1"/>
            <a:r>
              <a:rPr lang="en-US" dirty="0" smtClean="0"/>
              <a:t>Create terrain and export height map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Height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allows you to “paint” your terrain</a:t>
            </a:r>
          </a:p>
          <a:p>
            <a:pPr lvl="1"/>
            <a:r>
              <a:rPr lang="en-US" dirty="0" smtClean="0"/>
              <a:t>You’re actually painting the underlying </a:t>
            </a:r>
            <a:r>
              <a:rPr lang="en-US" dirty="0" err="1" smtClean="0"/>
              <a:t>heightmap</a:t>
            </a:r>
            <a:endParaRPr lang="en-US" dirty="0" smtClean="0"/>
          </a:p>
          <a:p>
            <a:pPr lvl="1"/>
            <a:r>
              <a:rPr lang="en-US" dirty="0" smtClean="0"/>
              <a:t>As you paint, Unity updates the terrain live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</a:t>
            </a:r>
            <a:r>
              <a:rPr lang="en-US" dirty="0" err="1" smtClean="0"/>
              <a:t>Heightmap</a:t>
            </a:r>
            <a:r>
              <a:rPr lang="en-US" dirty="0" smtClean="0"/>
              <a:t> Creation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92" y="2954002"/>
            <a:ext cx="8333214" cy="3412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2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format that simply holds pixel values</a:t>
            </a:r>
          </a:p>
          <a:p>
            <a:pPr lvl="1"/>
            <a:r>
              <a:rPr lang="en-US" dirty="0" smtClean="0"/>
              <a:t>No other data at all</a:t>
            </a:r>
          </a:p>
          <a:p>
            <a:pPr lvl="1"/>
            <a:r>
              <a:rPr lang="en-US" dirty="0" smtClean="0"/>
              <a:t>No image size information</a:t>
            </a:r>
          </a:p>
          <a:p>
            <a:pPr lvl="1"/>
            <a:endParaRPr lang="en-US" dirty="0"/>
          </a:p>
          <a:p>
            <a:r>
              <a:rPr lang="en-US" dirty="0" smtClean="0"/>
              <a:t>Greyscale .RAW files</a:t>
            </a:r>
          </a:p>
          <a:p>
            <a:pPr lvl="1"/>
            <a:r>
              <a:rPr lang="en-US" dirty="0" smtClean="0"/>
              <a:t>Default to 8 bits per pixel (256 unique value)</a:t>
            </a:r>
          </a:p>
          <a:p>
            <a:pPr lvl="1"/>
            <a:r>
              <a:rPr lang="en-US" dirty="0" smtClean="0"/>
              <a:t>A 10x10 .RAW image takes up exactly 100 bytes</a:t>
            </a:r>
          </a:p>
          <a:p>
            <a:pPr lvl="1"/>
            <a:endParaRPr lang="en-US" dirty="0"/>
          </a:p>
          <a:p>
            <a:r>
              <a:rPr lang="en-US" dirty="0" smtClean="0"/>
              <a:t>Loading a RAW file in code is easy</a:t>
            </a:r>
          </a:p>
          <a:p>
            <a:pPr lvl="1"/>
            <a:r>
              <a:rPr lang="en-US" dirty="0" smtClean="0"/>
              <a:t>As long as you already know the size and bit depth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Photoshop - .RAW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Vector to hold heights (assuming 512x512 8-bit image)</a:t>
            </a:r>
          </a:p>
          <a:p>
            <a:pPr marL="109728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char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heights(512 * 512);</a:t>
            </a:r>
          </a:p>
          <a:p>
            <a:pPr marL="109728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Open the file (remember to #include &lt;</a:t>
            </a:r>
            <a:r>
              <a:rPr 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fstream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109728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ifstream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file;</a:t>
            </a:r>
          </a:p>
          <a:p>
            <a:pPr marL="109728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file.open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8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heightmap.raw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ios_base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::binary);</a:t>
            </a:r>
          </a:p>
          <a:p>
            <a:pPr marL="109728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file )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 raw bytes to vector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file.read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*)&amp;heights[0], 512 * 512);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size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file.close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 .RAW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have a vector of bytes</a:t>
            </a:r>
          </a:p>
          <a:p>
            <a:pPr lvl="1"/>
            <a:r>
              <a:rPr lang="en-US" dirty="0" smtClean="0"/>
              <a:t>You probably want float values</a:t>
            </a:r>
          </a:p>
          <a:p>
            <a:pPr lvl="1"/>
            <a:r>
              <a:rPr lang="en-US" dirty="0" smtClean="0"/>
              <a:t>In a different range than 0-255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Copy data to final vector, which you can treat as a 2D array</a:t>
            </a:r>
          </a:p>
          <a:p>
            <a:pPr marL="109728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(Or you could copy to an actual 2D array instead)</a:t>
            </a:r>
          </a:p>
          <a:p>
            <a:pPr marL="109728" indent="0">
              <a:buNone/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finalHeights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(512 * 512);</a:t>
            </a:r>
          </a:p>
          <a:p>
            <a:pPr marL="109728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 512 * 512;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09728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“</a:t>
            </a:r>
            <a:r>
              <a:rPr 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heightScale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is a scale of your choosing</a:t>
            </a:r>
          </a:p>
          <a:p>
            <a:pPr marL="109728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Again: assuming 8-bit data (values in 0-255 range)</a:t>
            </a: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finalHeights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= (heights[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/ 255.0f) *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heightScale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.RAW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Procedurally create triangles in a grid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Positions</a:t>
            </a:r>
            <a:endParaRPr lang="en-US" dirty="0"/>
          </a:p>
          <a:p>
            <a:pPr lvl="1"/>
            <a:r>
              <a:rPr lang="en-US" dirty="0" smtClean="0"/>
              <a:t>X &amp; Z values are spaced out equally across the grid</a:t>
            </a:r>
          </a:p>
          <a:p>
            <a:pPr lvl="1"/>
            <a:r>
              <a:rPr lang="en-US" dirty="0" smtClean="0"/>
              <a:t>Y values come from your height map data</a:t>
            </a:r>
          </a:p>
          <a:p>
            <a:endParaRPr lang="en-US" dirty="0" smtClean="0"/>
          </a:p>
          <a:p>
            <a:r>
              <a:rPr lang="en-US" dirty="0" smtClean="0"/>
              <a:t>UV </a:t>
            </a:r>
            <a:r>
              <a:rPr lang="en-US" dirty="0" err="1" smtClean="0"/>
              <a:t>Coords</a:t>
            </a:r>
            <a:endParaRPr lang="en-US" dirty="0" smtClean="0"/>
          </a:p>
          <a:p>
            <a:pPr lvl="1"/>
            <a:r>
              <a:rPr lang="en-US" dirty="0" smtClean="0"/>
              <a:t>Also evenly spaced out (0 – 1 over whole grid)</a:t>
            </a:r>
          </a:p>
          <a:p>
            <a:pPr lvl="1"/>
            <a:r>
              <a:rPr lang="en-US" dirty="0" smtClean="0"/>
              <a:t>Can support tiling by going outside 0-1 range</a:t>
            </a:r>
          </a:p>
          <a:p>
            <a:pPr lvl="1"/>
            <a:r>
              <a:rPr lang="en-US" dirty="0" smtClean="0"/>
              <a:t>0 – N, where N is number of times to repeat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Heightmap</a:t>
            </a:r>
            <a:r>
              <a:rPr lang="en-US" dirty="0" smtClean="0"/>
              <a:t> data – 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proper </a:t>
            </a:r>
            <a:r>
              <a:rPr lang="en-US" dirty="0" err="1" smtClean="0"/>
              <a:t>normals</a:t>
            </a:r>
            <a:r>
              <a:rPr lang="en-US" dirty="0" smtClean="0"/>
              <a:t>, lighting won’t work</a:t>
            </a:r>
          </a:p>
          <a:p>
            <a:pPr lvl="1"/>
            <a:r>
              <a:rPr lang="en-US" dirty="0" smtClean="0"/>
              <a:t>Need averaged (smooth) normals</a:t>
            </a:r>
          </a:p>
          <a:p>
            <a:pPr lvl="1"/>
            <a:r>
              <a:rPr lang="en-US" dirty="0" smtClean="0"/>
              <a:t>Or you get a “low poly” look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Smooth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1: </a:t>
            </a:r>
            <a:r>
              <a:rPr lang="en-US" dirty="0" err="1" smtClean="0"/>
              <a:t>Calc</a:t>
            </a:r>
            <a:r>
              <a:rPr lang="en-US" dirty="0" smtClean="0"/>
              <a:t> triangle normals</a:t>
            </a:r>
          </a:p>
          <a:p>
            <a:pPr lvl="2"/>
            <a:r>
              <a:rPr lang="en-US" dirty="0" smtClean="0"/>
              <a:t>Triangle ABC = BA x BC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2: </a:t>
            </a:r>
            <a:r>
              <a:rPr lang="en-US" dirty="0" err="1" smtClean="0"/>
              <a:t>Calc</a:t>
            </a:r>
            <a:r>
              <a:rPr lang="en-US" dirty="0" smtClean="0"/>
              <a:t> vertex normals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verage normals of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surrounding triangles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Heightmap</a:t>
            </a:r>
            <a:r>
              <a:rPr lang="en-US" dirty="0" smtClean="0"/>
              <a:t> </a:t>
            </a:r>
            <a:r>
              <a:rPr lang="en-US" dirty="0" err="1" smtClean="0"/>
              <a:t>normals</a:t>
            </a:r>
            <a:endParaRPr lang="en-US" dirty="0"/>
          </a:p>
        </p:txBody>
      </p:sp>
      <p:pic>
        <p:nvPicPr>
          <p:cNvPr id="1026" name="Picture 2" descr="http://db-in.com/images/adjacent_normal_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31" y="3119367"/>
            <a:ext cx="2932699" cy="24439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all vertex data into a vertex buffer</a:t>
            </a:r>
          </a:p>
          <a:p>
            <a:endParaRPr lang="en-US" dirty="0" smtClean="0"/>
          </a:p>
          <a:p>
            <a:r>
              <a:rPr lang="en-US" dirty="0" smtClean="0"/>
              <a:t>Also create a corresponding index buffer</a:t>
            </a:r>
          </a:p>
          <a:p>
            <a:pPr lvl="1"/>
            <a:r>
              <a:rPr lang="en-US" dirty="0" smtClean="0"/>
              <a:t>Can help reduce vertex buffer size</a:t>
            </a:r>
          </a:p>
          <a:p>
            <a:pPr lvl="1"/>
            <a:r>
              <a:rPr lang="en-US" dirty="0" smtClean="0"/>
              <a:t>Since so many vertices are shared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Render like any mesh</a:t>
            </a:r>
          </a:p>
          <a:p>
            <a:pPr lvl="1"/>
            <a:r>
              <a:rPr lang="en-US" dirty="0" smtClean="0"/>
              <a:t>Lighting</a:t>
            </a:r>
          </a:p>
          <a:p>
            <a:pPr lvl="1"/>
            <a:r>
              <a:rPr lang="en-US" dirty="0" smtClean="0"/>
              <a:t>Shadows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and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Heightmap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The traditional approach</a:t>
            </a:r>
          </a:p>
          <a:p>
            <a:endParaRPr lang="en-US" dirty="0"/>
          </a:p>
          <a:p>
            <a:r>
              <a:rPr lang="en-US" dirty="0" smtClean="0"/>
              <a:t>Voxel-based</a:t>
            </a:r>
          </a:p>
          <a:p>
            <a:pPr lvl="1"/>
            <a:r>
              <a:rPr lang="en-US" dirty="0" smtClean="0"/>
              <a:t>Minecraft</a:t>
            </a:r>
          </a:p>
          <a:p>
            <a:pPr lvl="1"/>
            <a:r>
              <a:rPr lang="en-US" dirty="0" smtClean="0"/>
              <a:t>Useful in grid-based games</a:t>
            </a:r>
          </a:p>
          <a:p>
            <a:endParaRPr lang="en-US" dirty="0"/>
          </a:p>
          <a:p>
            <a:r>
              <a:rPr lang="en-US" dirty="0" smtClean="0"/>
              <a:t>Mesh-based</a:t>
            </a:r>
          </a:p>
          <a:p>
            <a:pPr lvl="1"/>
            <a:r>
              <a:rPr lang="en-US" dirty="0" smtClean="0"/>
              <a:t>One (or usually many) large models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terrain system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Heightmap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2" descr="http://upload.wikimedia.org/wikipedia/commons/5/57/Heigh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1" y="2424552"/>
            <a:ext cx="2447925" cy="24479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upload.wikimedia.org/wikipedia/commons/2/2f/Heightmap_rend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9" y="1958993"/>
            <a:ext cx="5009392" cy="32203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152503" y="3535680"/>
            <a:ext cx="313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</a:t>
            </a:r>
            <a:r>
              <a:rPr lang="en-US" dirty="0" err="1" smtClean="0"/>
              <a:t>heightmap</a:t>
            </a:r>
            <a:r>
              <a:rPr lang="en-US" dirty="0" smtClean="0"/>
              <a:t>/grid is fine for:</a:t>
            </a:r>
          </a:p>
          <a:p>
            <a:pPr lvl="1"/>
            <a:r>
              <a:rPr lang="en-US" dirty="0" smtClean="0"/>
              <a:t>A small game</a:t>
            </a:r>
          </a:p>
          <a:p>
            <a:pPr lvl="1"/>
            <a:r>
              <a:rPr lang="en-US" dirty="0" smtClean="0"/>
              <a:t>A single, small level</a:t>
            </a:r>
          </a:p>
          <a:p>
            <a:pPr lvl="1"/>
            <a:endParaRPr lang="en-US" dirty="0"/>
          </a:p>
          <a:p>
            <a:r>
              <a:rPr lang="en-US" dirty="0" smtClean="0"/>
              <a:t>A larger, open-world game will probably have multiple height maps and grids</a:t>
            </a:r>
          </a:p>
          <a:p>
            <a:pPr lvl="1"/>
            <a:r>
              <a:rPr lang="en-US" dirty="0" smtClean="0"/>
              <a:t>Sometimes called “patches”</a:t>
            </a:r>
            <a:endParaRPr lang="en-US" dirty="0"/>
          </a:p>
          <a:p>
            <a:pPr lvl="1"/>
            <a:r>
              <a:rPr lang="en-US" dirty="0" smtClean="0"/>
              <a:t>Allows for larger areas</a:t>
            </a:r>
          </a:p>
          <a:p>
            <a:pPr lvl="1"/>
            <a:r>
              <a:rPr lang="en-US" dirty="0" smtClean="0"/>
              <a:t>More optimized – only draw what you can see!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 err="1" smtClean="0"/>
              <a:t>heightmaps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Fairly simple</a:t>
            </a:r>
            <a:endParaRPr lang="en-US" dirty="0"/>
          </a:p>
          <a:p>
            <a:pPr lvl="1"/>
            <a:r>
              <a:rPr lang="en-US" dirty="0" smtClean="0"/>
              <a:t>Keep a copy of your height data CPU-side</a:t>
            </a:r>
          </a:p>
          <a:p>
            <a:pPr lvl="1"/>
            <a:r>
              <a:rPr lang="en-US" dirty="0" smtClean="0"/>
              <a:t>Determine which triangle you’re on in X/Z grid</a:t>
            </a:r>
          </a:p>
          <a:p>
            <a:endParaRPr lang="en-US" dirty="0"/>
          </a:p>
          <a:p>
            <a:r>
              <a:rPr lang="en-US" dirty="0" smtClean="0"/>
              <a:t>For a position in space:</a:t>
            </a:r>
          </a:p>
          <a:p>
            <a:pPr lvl="1"/>
            <a:r>
              <a:rPr lang="en-US" dirty="0" smtClean="0"/>
              <a:t>Calculate indices of 4 surrounding grid heights</a:t>
            </a:r>
          </a:p>
          <a:p>
            <a:pPr lvl="1"/>
            <a:r>
              <a:rPr lang="en-US" dirty="0" smtClean="0"/>
              <a:t>Determine which of the 2 triangles you’re on</a:t>
            </a:r>
          </a:p>
          <a:p>
            <a:pPr lvl="1"/>
            <a:r>
              <a:rPr lang="en-US" dirty="0" smtClean="0"/>
              <a:t>Interpolate heights of triangle’s 3 vertices</a:t>
            </a:r>
          </a:p>
          <a:p>
            <a:pPr lvl="1"/>
            <a:r>
              <a:rPr lang="en-US" dirty="0" smtClean="0"/>
              <a:t>(Use </a:t>
            </a:r>
            <a:r>
              <a:rPr lang="en-US" dirty="0" err="1" smtClean="0"/>
              <a:t>barycentric</a:t>
            </a:r>
            <a:r>
              <a:rPr lang="en-US" dirty="0" smtClean="0"/>
              <a:t> interpolation)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Collisions with terrain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are the steps</a:t>
            </a:r>
            <a:br>
              <a:rPr lang="en-US" dirty="0" smtClean="0"/>
            </a:br>
            <a:r>
              <a:rPr lang="en-US" dirty="0" smtClean="0"/>
              <a:t>for creating basic</a:t>
            </a:r>
            <a:br>
              <a:rPr lang="en-US" dirty="0" smtClean="0"/>
            </a:br>
            <a:r>
              <a:rPr lang="en-US" dirty="0" smtClean="0"/>
              <a:t>terrain</a:t>
            </a:r>
          </a:p>
          <a:p>
            <a:endParaRPr lang="en-US" dirty="0"/>
          </a:p>
          <a:p>
            <a:r>
              <a:rPr lang="en-US" dirty="0" smtClean="0"/>
              <a:t>With a single texture</a:t>
            </a:r>
          </a:p>
          <a:p>
            <a:endParaRPr lang="en-US" dirty="0"/>
          </a:p>
          <a:p>
            <a:r>
              <a:rPr lang="en-US" dirty="0" smtClean="0"/>
              <a:t>Which can look alright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terrain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" r="4449"/>
          <a:stretch/>
        </p:blipFill>
        <p:spPr>
          <a:xfrm>
            <a:off x="4879457" y="1481328"/>
            <a:ext cx="3807343" cy="4326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your terrain to have multiple textures</a:t>
            </a:r>
          </a:p>
          <a:p>
            <a:pPr lvl="1"/>
            <a:r>
              <a:rPr lang="en-US" dirty="0" smtClean="0"/>
              <a:t>Mountains are rocky</a:t>
            </a:r>
          </a:p>
          <a:p>
            <a:pPr lvl="1"/>
            <a:r>
              <a:rPr lang="en-US" dirty="0" smtClean="0"/>
              <a:t>Mountain tops are snowy</a:t>
            </a:r>
          </a:p>
          <a:p>
            <a:pPr lvl="1"/>
            <a:r>
              <a:rPr lang="en-US" dirty="0" smtClean="0"/>
              <a:t>Low-lands are grassy</a:t>
            </a:r>
          </a:p>
          <a:p>
            <a:pPr lvl="1"/>
            <a:r>
              <a:rPr lang="en-US" dirty="0" smtClean="0"/>
              <a:t>Roads/paths cut through the terrain</a:t>
            </a:r>
          </a:p>
          <a:p>
            <a:pPr lvl="1"/>
            <a:endParaRPr lang="en-US" dirty="0"/>
          </a:p>
          <a:p>
            <a:r>
              <a:rPr lang="en-US" dirty="0" smtClean="0"/>
              <a:t>Need a way to arbitrarily blend between these textures across the terrain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terrain texturing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known as Splat Maps</a:t>
            </a:r>
          </a:p>
          <a:p>
            <a:endParaRPr lang="en-US" dirty="0"/>
          </a:p>
          <a:p>
            <a:r>
              <a:rPr lang="en-US" dirty="0" smtClean="0"/>
              <a:t>Texture that defines how to blend </a:t>
            </a:r>
          </a:p>
          <a:p>
            <a:pPr lvl="1"/>
            <a:r>
              <a:rPr lang="en-US" dirty="0" smtClean="0"/>
              <a:t>Each color represents the percent of a texture</a:t>
            </a:r>
          </a:p>
          <a:p>
            <a:endParaRPr lang="en-US" dirty="0"/>
          </a:p>
          <a:p>
            <a:r>
              <a:rPr lang="en-US" dirty="0" smtClean="0"/>
              <a:t>Blend in pixel shader</a:t>
            </a:r>
          </a:p>
          <a:p>
            <a:pPr lvl="1"/>
            <a:r>
              <a:rPr lang="en-US" dirty="0" smtClean="0"/>
              <a:t>Sample blend map</a:t>
            </a:r>
          </a:p>
          <a:p>
            <a:pPr lvl="1"/>
            <a:r>
              <a:rPr lang="en-US" dirty="0" smtClean="0"/>
              <a:t>Sample all textures</a:t>
            </a:r>
          </a:p>
          <a:p>
            <a:pPr lvl="1"/>
            <a:r>
              <a:rPr lang="en-US" dirty="0" smtClean="0"/>
              <a:t>Interpolate between textures</a:t>
            </a:r>
            <a:br>
              <a:rPr lang="en-US" dirty="0" smtClean="0"/>
            </a:br>
            <a:r>
              <a:rPr lang="en-US" dirty="0" smtClean="0"/>
              <a:t>based on blend percentages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 maps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90" y="3405180"/>
            <a:ext cx="3028110" cy="3028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4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Sample blend map</a:t>
            </a:r>
          </a:p>
          <a:p>
            <a:pPr marL="109728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float4 blend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blendTexture.Sample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(…);</a:t>
            </a:r>
          </a:p>
          <a:p>
            <a:pPr marL="109728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Sample other textures</a:t>
            </a:r>
          </a:p>
          <a:p>
            <a:pPr marL="109728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float4 color0 = texture0.Sample(…);</a:t>
            </a:r>
          </a:p>
          <a:p>
            <a:pPr marL="109728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float4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color1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texture1.Sample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(…);</a:t>
            </a:r>
          </a:p>
          <a:p>
            <a:pPr marL="109728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float4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color2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texture2.Sample(…);</a:t>
            </a:r>
          </a:p>
          <a:p>
            <a:pPr marL="109728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float4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color3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texture3.Sample(…);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Blend map pixel shader -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Final pixel color starts with first color</a:t>
            </a:r>
          </a:p>
          <a:p>
            <a:pPr marL="109728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float4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finalColor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</a:p>
          <a:p>
            <a:pPr marL="109728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color0 *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blend.r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109728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blend.g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109728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color2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blend.b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marL="109728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color3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blend.a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09728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Can also 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 applied to other maps:</a:t>
            </a:r>
          </a:p>
          <a:p>
            <a:pPr marL="109728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- Specular maps</a:t>
            </a:r>
          </a:p>
          <a:p>
            <a:pPr marL="109728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- Normal maps</a:t>
            </a:r>
          </a:p>
          <a:p>
            <a:pPr marL="109728" indent="0">
              <a:buNone/>
            </a:pP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- PBR textures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Blend </a:t>
            </a:r>
            <a:r>
              <a:rPr lang="en-US" dirty="0" smtClean="0"/>
              <a:t>map </a:t>
            </a:r>
            <a:r>
              <a:rPr lang="en-US" dirty="0"/>
              <a:t>pixel </a:t>
            </a:r>
            <a:r>
              <a:rPr lang="en-US" dirty="0" smtClean="0"/>
              <a:t>shader - Combine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Hand-paint in Photoshop</a:t>
            </a:r>
          </a:p>
          <a:p>
            <a:endParaRPr lang="en-US" dirty="0"/>
          </a:p>
          <a:p>
            <a:r>
              <a:rPr lang="en-US" dirty="0" smtClean="0"/>
              <a:t>Generate alongside height map</a:t>
            </a:r>
          </a:p>
          <a:p>
            <a:pPr lvl="1"/>
            <a:r>
              <a:rPr lang="en-US" dirty="0" smtClean="0"/>
              <a:t>World Machine can do this</a:t>
            </a:r>
          </a:p>
          <a:p>
            <a:pPr lvl="1"/>
            <a:endParaRPr lang="en-US" dirty="0"/>
          </a:p>
          <a:p>
            <a:r>
              <a:rPr lang="en-US" dirty="0" smtClean="0"/>
              <a:t>Export from interactive tool (Unity)</a:t>
            </a:r>
          </a:p>
          <a:p>
            <a:pPr lvl="1"/>
            <a:r>
              <a:rPr lang="en-US" dirty="0" smtClean="0"/>
              <a:t>Blend map exists inside Unity</a:t>
            </a:r>
          </a:p>
          <a:p>
            <a:pPr lvl="1"/>
            <a:r>
              <a:rPr lang="en-US" dirty="0" smtClean="0"/>
              <a:t>There’s no “export” button though</a:t>
            </a:r>
          </a:p>
          <a:p>
            <a:pPr lvl="1"/>
            <a:r>
              <a:rPr lang="en-US" dirty="0" smtClean="0"/>
              <a:t>Need to write a script to extract </a:t>
            </a:r>
            <a:r>
              <a:rPr lang="en-US" smtClean="0"/>
              <a:t>and save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blend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9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just make one big texture?</a:t>
            </a:r>
          </a:p>
          <a:p>
            <a:pPr lvl="1"/>
            <a:r>
              <a:rPr lang="en-US" dirty="0" smtClean="0"/>
              <a:t>Because </a:t>
            </a:r>
            <a:r>
              <a:rPr lang="en-US" dirty="0" err="1" smtClean="0"/>
              <a:t>Azeroth</a:t>
            </a:r>
            <a:r>
              <a:rPr lang="en-US" dirty="0" smtClean="0"/>
              <a:t> is HUGE</a:t>
            </a:r>
          </a:p>
          <a:p>
            <a:pPr lvl="1"/>
            <a:r>
              <a:rPr lang="en-US" dirty="0" smtClean="0"/>
              <a:t>This allows each texture to repeat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 map examples</a:t>
            </a:r>
            <a:endParaRPr lang="en-US" dirty="0"/>
          </a:p>
        </p:txBody>
      </p:sp>
      <p:pic>
        <p:nvPicPr>
          <p:cNvPr id="11266" name="Picture 2" descr="http://vignette1.wikia.nocookie.net/wowwiki/images/e/ef/Goldroad.jpg/revision/latest?cb=2006091423555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26107" r="-1"/>
          <a:stretch/>
        </p:blipFill>
        <p:spPr bwMode="auto">
          <a:xfrm>
            <a:off x="1937752" y="2837351"/>
            <a:ext cx="5268496" cy="38118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74515"/>
              </p:ext>
            </p:extLst>
          </p:nvPr>
        </p:nvGraphicFramePr>
        <p:xfrm>
          <a:off x="457200" y="1481138"/>
          <a:ext cx="82296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740"/>
                <a:gridCol w="3802380"/>
                <a:gridCol w="34594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Height</a:t>
                      </a:r>
                    </a:p>
                    <a:p>
                      <a:r>
                        <a:rPr lang="en-US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Easy to procedurally</a:t>
                      </a:r>
                      <a:r>
                        <a:rPr lang="en-US" baseline="0" dirty="0" smtClean="0"/>
                        <a:t> create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Easy to </a:t>
                      </a:r>
                      <a:r>
                        <a:rPr lang="en-US" dirty="0" smtClean="0"/>
                        <a:t>procedurally</a:t>
                      </a:r>
                      <a:r>
                        <a:rPr lang="en-US" baseline="0" dirty="0" smtClean="0"/>
                        <a:t> LOD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Can use simplified physics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Fairly low memory usage </a:t>
                      </a:r>
                      <a:endParaRPr 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Less control of shape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No “doubled over” terrain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No cliffs,</a:t>
                      </a:r>
                      <a:r>
                        <a:rPr lang="en-US" baseline="0" dirty="0" smtClean="0"/>
                        <a:t> caves, etc.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Voxel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Easy to update in real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Can have cliffs, caves,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Large amount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Rendering can be slow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Fast to render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Artists have complete control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Can have cliffs, caves,</a:t>
                      </a:r>
                      <a:r>
                        <a:rPr lang="en-US" baseline="0" dirty="0" smtClean="0"/>
                        <a:t>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Hard to procedurally LOD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Collision</a:t>
                      </a:r>
                      <a:r>
                        <a:rPr lang="en-US" baseline="0" dirty="0" smtClean="0"/>
                        <a:t> can be slow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Hard to update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pros and 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 map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60" y="1707805"/>
            <a:ext cx="7556080" cy="47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Notice the flower texture actually blending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 map example – Close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29" b="56443"/>
          <a:stretch/>
        </p:blipFill>
        <p:spPr>
          <a:xfrm>
            <a:off x="379638" y="1690117"/>
            <a:ext cx="8384724" cy="27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7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rendered as a grid of triangles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The height of each vertex can be determined:</a:t>
            </a:r>
          </a:p>
          <a:p>
            <a:pPr lvl="1"/>
            <a:r>
              <a:rPr lang="en-US" dirty="0" smtClean="0"/>
              <a:t>At load time – basically baked into the vertices</a:t>
            </a:r>
          </a:p>
          <a:p>
            <a:pPr lvl="1"/>
            <a:r>
              <a:rPr lang="en-US" dirty="0" smtClean="0"/>
              <a:t>In a shader – allows the grid to change dynamically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Heightmaps</a:t>
            </a:r>
            <a:r>
              <a:rPr lang="en-US" sz="3200" dirty="0" smtClean="0"/>
              <a:t>: The traditional </a:t>
            </a:r>
            <a:r>
              <a:rPr lang="en-US" sz="3200" dirty="0"/>
              <a:t>a</a:t>
            </a:r>
            <a:r>
              <a:rPr lang="en-US" sz="3200" dirty="0" smtClean="0"/>
              <a:t>pproach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2540" r="3837" b="66984"/>
          <a:stretch/>
        </p:blipFill>
        <p:spPr>
          <a:xfrm>
            <a:off x="2037806" y="2237545"/>
            <a:ext cx="5017634" cy="17596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2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Generally starts as a flat grid </a:t>
            </a:r>
          </a:p>
          <a:p>
            <a:endParaRPr lang="en-US" dirty="0"/>
          </a:p>
          <a:p>
            <a:r>
              <a:rPr lang="en-US" dirty="0" smtClean="0"/>
              <a:t>Vertices are raised from their default position</a:t>
            </a:r>
          </a:p>
          <a:p>
            <a:pPr lvl="1"/>
            <a:r>
              <a:rPr lang="en-US" dirty="0" smtClean="0"/>
              <a:t>They only move straight up</a:t>
            </a:r>
          </a:p>
          <a:p>
            <a:endParaRPr lang="en-US" dirty="0"/>
          </a:p>
          <a:p>
            <a:r>
              <a:rPr lang="en-US" dirty="0" smtClean="0"/>
              <a:t>Final height could be based on:</a:t>
            </a:r>
          </a:p>
          <a:p>
            <a:pPr lvl="1"/>
            <a:r>
              <a:rPr lang="en-US" dirty="0" smtClean="0"/>
              <a:t>A static height map</a:t>
            </a:r>
          </a:p>
          <a:p>
            <a:pPr lvl="1"/>
            <a:r>
              <a:rPr lang="en-US" dirty="0" smtClean="0"/>
              <a:t>A procedural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Ironforge</a:t>
            </a:r>
            <a:r>
              <a:rPr lang="en-US" dirty="0" smtClean="0"/>
              <a:t> exterior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/>
              <a:t>WoW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Notice that the</a:t>
            </a:r>
            <a:br>
              <a:rPr lang="en-US" dirty="0" smtClean="0"/>
            </a:br>
            <a:r>
              <a:rPr lang="en-US" dirty="0" smtClean="0"/>
              <a:t>terrain never</a:t>
            </a:r>
            <a:br>
              <a:rPr lang="en-US" dirty="0" smtClean="0"/>
            </a:br>
            <a:r>
              <a:rPr lang="en-US" dirty="0" smtClean="0"/>
              <a:t>“doubles over”</a:t>
            </a:r>
            <a:br>
              <a:rPr lang="en-US" dirty="0" smtClean="0"/>
            </a:br>
            <a:r>
              <a:rPr lang="en-US" dirty="0" smtClean="0"/>
              <a:t>on itself</a:t>
            </a:r>
          </a:p>
          <a:p>
            <a:endParaRPr lang="en-US" dirty="0"/>
          </a:p>
          <a:p>
            <a:r>
              <a:rPr lang="en-US" dirty="0" err="1" smtClean="0"/>
              <a:t>Heightmap</a:t>
            </a:r>
            <a:r>
              <a:rPr lang="en-US" dirty="0" smtClean="0"/>
              <a:t> for the</a:t>
            </a:r>
            <a:br>
              <a:rPr lang="en-US" dirty="0" smtClean="0"/>
            </a:br>
            <a:r>
              <a:rPr lang="en-US" dirty="0" smtClean="0"/>
              <a:t>terrain created &amp; textured by artists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-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94" y="1481328"/>
            <a:ext cx="4580015" cy="3664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2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it seems like</a:t>
            </a:r>
            <a:br>
              <a:rPr lang="en-US" dirty="0" smtClean="0"/>
            </a:br>
            <a:r>
              <a:rPr lang="en-US" dirty="0" smtClean="0"/>
              <a:t>the terrain does</a:t>
            </a:r>
            <a:br>
              <a:rPr lang="en-US" dirty="0" smtClean="0"/>
            </a:br>
            <a:r>
              <a:rPr lang="en-US" dirty="0" smtClean="0"/>
              <a:t>fold over itself</a:t>
            </a:r>
          </a:p>
          <a:p>
            <a:endParaRPr lang="en-US" dirty="0"/>
          </a:p>
          <a:p>
            <a:r>
              <a:rPr lang="en-US" dirty="0" smtClean="0"/>
              <a:t>That’s what it should</a:t>
            </a:r>
            <a:br>
              <a:rPr lang="en-US" dirty="0" smtClean="0"/>
            </a:br>
            <a:r>
              <a:rPr lang="en-US" dirty="0" smtClean="0"/>
              <a:t>feel like</a:t>
            </a:r>
          </a:p>
          <a:p>
            <a:endParaRPr lang="en-US" dirty="0"/>
          </a:p>
          <a:p>
            <a:r>
              <a:rPr lang="en-US" dirty="0" smtClean="0"/>
              <a:t>But that’s not how</a:t>
            </a:r>
            <a:br>
              <a:rPr lang="en-US" dirty="0" smtClean="0"/>
            </a:br>
            <a:r>
              <a:rPr lang="en-US" dirty="0" smtClean="0"/>
              <a:t>it’s created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- Examples</a:t>
            </a:r>
            <a:endParaRPr lang="en-US" dirty="0"/>
          </a:p>
        </p:txBody>
      </p:sp>
      <p:pic>
        <p:nvPicPr>
          <p:cNvPr id="4100" name="Picture 4" descr="http://2.bp.blogspot.com/_tl3FA5WXvFo/SDj04MITLLI/AAAAAAAAArw/xRhkMIwQsEM/s400/Canyon%2BRo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172684"/>
            <a:ext cx="4191000" cy="3143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-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Artists have simply added extra geometry that sticks out of the terrain</a:t>
            </a:r>
          </a:p>
          <a:p>
            <a:endParaRPr lang="en-US" dirty="0"/>
          </a:p>
        </p:txBody>
      </p:sp>
      <p:pic>
        <p:nvPicPr>
          <p:cNvPr id="6" name="Picture 2" descr="http://vignette1.wikia.nocookie.net/wowwiki/images/6/6b/Razorwind_Canyon.jpg/revision/latest?cb=201102261306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5"/>
          <a:stretch/>
        </p:blipFill>
        <p:spPr bwMode="auto">
          <a:xfrm>
            <a:off x="1340758" y="2804840"/>
            <a:ext cx="7241539" cy="28121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1062446" y="4356334"/>
            <a:ext cx="1005840" cy="83397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6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Caves are basically holes cut into the terrain</a:t>
            </a:r>
          </a:p>
          <a:p>
            <a:pPr lvl="1"/>
            <a:r>
              <a:rPr lang="en-US" dirty="0" smtClean="0"/>
              <a:t>Triangles left out of the grid</a:t>
            </a:r>
          </a:p>
          <a:p>
            <a:pPr lvl="1"/>
            <a:endParaRPr lang="en-US" dirty="0"/>
          </a:p>
          <a:p>
            <a:r>
              <a:rPr lang="en-US" dirty="0" smtClean="0"/>
              <a:t>Extra geometry </a:t>
            </a:r>
            <a:br>
              <a:rPr lang="en-US" dirty="0" smtClean="0"/>
            </a:br>
            <a:r>
              <a:rPr lang="en-US" dirty="0" smtClean="0"/>
              <a:t>hides ugly edges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- Caves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465" t="14400" r="19964" b="21143"/>
          <a:stretch/>
        </p:blipFill>
        <p:spPr>
          <a:xfrm>
            <a:off x="938060" y="3856386"/>
            <a:ext cx="3553779" cy="2576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harpysnest.files.wordpress.com/2014/08/wowscrnshot_081414_13335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8" r="23165"/>
          <a:stretch/>
        </p:blipFill>
        <p:spPr bwMode="auto">
          <a:xfrm>
            <a:off x="4972698" y="2495308"/>
            <a:ext cx="3900145" cy="436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9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GM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M Theme" id="{C4DF8C31-D5B5-4BAD-98EE-894D92BB13CA}" vid="{AEEDC3A5-6068-4D75-927B-93DEDE33ED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IGM Theme</Template>
  <TotalTime>826</TotalTime>
  <Words>1024</Words>
  <Application>Microsoft Office PowerPoint</Application>
  <PresentationFormat>On-screen Show (4:3)</PresentationFormat>
  <Paragraphs>265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Consolas</vt:lpstr>
      <vt:lpstr>Lucida Sans Unicode</vt:lpstr>
      <vt:lpstr>Verdana</vt:lpstr>
      <vt:lpstr>Wingdings 2</vt:lpstr>
      <vt:lpstr>Wingdings 3</vt:lpstr>
      <vt:lpstr>IGM Theme</vt:lpstr>
      <vt:lpstr>Terrain</vt:lpstr>
      <vt:lpstr>Several terrain system options</vt:lpstr>
      <vt:lpstr>Some pros and cons</vt:lpstr>
      <vt:lpstr>Heightmaps: The traditional approach</vt:lpstr>
      <vt:lpstr>Terrain vertices</vt:lpstr>
      <vt:lpstr>Terrain - Examples</vt:lpstr>
      <vt:lpstr>Terrain - Examples</vt:lpstr>
      <vt:lpstr>Terrain - Examples</vt:lpstr>
      <vt:lpstr>Terrain - Caves</vt:lpstr>
      <vt:lpstr>Height maps</vt:lpstr>
      <vt:lpstr>Height map colors</vt:lpstr>
      <vt:lpstr>Creating Height Maps</vt:lpstr>
      <vt:lpstr>Interactive Heightmap Creation</vt:lpstr>
      <vt:lpstr>Photoshop - .RAW files</vt:lpstr>
      <vt:lpstr>Loading a .RAW file</vt:lpstr>
      <vt:lpstr>Converting .RAW data</vt:lpstr>
      <vt:lpstr>Heightmap data – Now what?</vt:lpstr>
      <vt:lpstr>Heightmap normals</vt:lpstr>
      <vt:lpstr>Finalizing and rendering</vt:lpstr>
      <vt:lpstr>Heightmap results</vt:lpstr>
      <vt:lpstr>Multiple heightmaps</vt:lpstr>
      <vt:lpstr>Collisions with terrain</vt:lpstr>
      <vt:lpstr>Basic terrain</vt:lpstr>
      <vt:lpstr>Better terrain texturing</vt:lpstr>
      <vt:lpstr>Blend maps</vt:lpstr>
      <vt:lpstr>Blend map pixel shader - Sample</vt:lpstr>
      <vt:lpstr>Blend map pixel shader - Combine</vt:lpstr>
      <vt:lpstr>Generating blend maps</vt:lpstr>
      <vt:lpstr>Blend map examples</vt:lpstr>
      <vt:lpstr>Blend map examples</vt:lpstr>
      <vt:lpstr>Blend map example – Close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&amp; Water</dc:title>
  <dc:creator>Chris Cascioli</dc:creator>
  <cp:lastModifiedBy>Chris Cascioli</cp:lastModifiedBy>
  <cp:revision>98</cp:revision>
  <dcterms:created xsi:type="dcterms:W3CDTF">2015-04-02T01:45:16Z</dcterms:created>
  <dcterms:modified xsi:type="dcterms:W3CDTF">2019-11-19T13:58:32Z</dcterms:modified>
</cp:coreProperties>
</file>